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0" r:id="rId3"/>
    <p:sldId id="265" r:id="rId4"/>
    <p:sldId id="270" r:id="rId5"/>
    <p:sldId id="271" r:id="rId6"/>
    <p:sldId id="277" r:id="rId7"/>
    <p:sldId id="285" r:id="rId8"/>
    <p:sldId id="272" r:id="rId9"/>
    <p:sldId id="276" r:id="rId10"/>
    <p:sldId id="274" r:id="rId11"/>
    <p:sldId id="278" r:id="rId12"/>
    <p:sldId id="273" r:id="rId13"/>
    <p:sldId id="280" r:id="rId14"/>
    <p:sldId id="281" r:id="rId15"/>
    <p:sldId id="283" r:id="rId16"/>
    <p:sldId id="284" r:id="rId1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11.11.2025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11.11.2025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můžete upravit styl předlohy textů.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80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93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80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11.11.2025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 rtl="0"/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1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319E-5670-4451-869F-11C086C071EF}" type="datetime1">
              <a:rPr lang="cs-CZ" smtClean="0"/>
              <a:pPr/>
              <a:t>11.11.2025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0125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319E-5670-4451-869F-11C086C071EF}" type="datetime1">
              <a:rPr lang="cs-CZ" smtClean="0"/>
              <a:pPr/>
              <a:t>11.11.2025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873994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319E-5670-4451-869F-11C086C071EF}" type="datetime1">
              <a:rPr lang="cs-CZ" smtClean="0"/>
              <a:pPr/>
              <a:t>11.11.2025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09520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319E-5670-4451-869F-11C086C071EF}" type="datetime1">
              <a:rPr lang="cs-CZ" smtClean="0"/>
              <a:pPr/>
              <a:t>11.11.2025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0870324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319E-5670-4451-869F-11C086C071EF}" type="datetime1">
              <a:rPr lang="cs-CZ" smtClean="0"/>
              <a:pPr/>
              <a:t>11.11.2025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176240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319E-5670-4451-869F-11C086C071EF}" type="datetime1">
              <a:rPr lang="cs-CZ" smtClean="0"/>
              <a:pPr/>
              <a:t>11.11.2025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632148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54BC99-66C1-40EF-BB9D-F2912157E63B}" type="datetime1">
              <a:rPr lang="cs-CZ" smtClean="0"/>
              <a:t>11.11.2025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9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F0843E-B50B-415A-8846-DB67525424E5}" type="datetime1">
              <a:rPr lang="cs-CZ" noProof="0" smtClean="0"/>
              <a:t>11.11.2025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023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319E-5670-4451-869F-11C086C071EF}" type="datetime1">
              <a:rPr lang="cs-CZ" smtClean="0"/>
              <a:pPr/>
              <a:t>11.11.2025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4570283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319E-5670-4451-869F-11C086C071EF}" type="datetime1">
              <a:rPr lang="cs-CZ" smtClean="0"/>
              <a:pPr/>
              <a:t>11.11.2025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450905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319E-5670-4451-869F-11C086C071EF}" type="datetime1">
              <a:rPr lang="cs-CZ" smtClean="0"/>
              <a:pPr/>
              <a:t>11.11.2025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906817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CF8C49-E9E5-4EFB-98DC-206DA71EFAB4}" type="datetime1">
              <a:rPr lang="cs-CZ" noProof="0" smtClean="0"/>
              <a:t>11.11.2025</a:t>
            </a:fld>
            <a:endParaRPr lang="cs-CZ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226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355FBA-C3D0-4B58-91F3-FF2D05F21EC1}" type="datetime1">
              <a:rPr lang="cs-CZ" noProof="0" smtClean="0"/>
              <a:t>11.11.2025</a:t>
            </a:fld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647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319E-5670-4451-869F-11C086C071EF}" type="datetime1">
              <a:rPr lang="cs-CZ" smtClean="0"/>
              <a:pPr/>
              <a:t>11.11.2025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298985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A049D6-8846-4C72-89FE-D69C951795AD}" type="datetime1">
              <a:rPr lang="cs-CZ" noProof="0" smtClean="0"/>
              <a:t>11.11.2025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821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0B91B0-FBC8-43CC-8A73-8133E75D5BDF}" type="datetime1">
              <a:rPr lang="cs-CZ" smtClean="0"/>
              <a:t>11.11.2025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11.11.2025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30951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10" Type="http://schemas.openxmlformats.org/officeDocument/2006/relationships/image" Target="../media/image50.jpeg"/><Relationship Id="rId4" Type="http://schemas.openxmlformats.org/officeDocument/2006/relationships/image" Target="../media/image46.jpe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0546" y="1120347"/>
            <a:ext cx="8500062" cy="2387600"/>
          </a:xfrm>
        </p:spPr>
        <p:txBody>
          <a:bodyPr rtlCol="0"/>
          <a:lstStyle/>
          <a:p>
            <a:pPr rtl="0"/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Školní připravenost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660546" y="4509291"/>
            <a:ext cx="8618025" cy="1025235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      Monika </a:t>
            </a:r>
            <a:r>
              <a:rPr lang="cs-CZ" dirty="0" err="1" smtClean="0"/>
              <a:t>Voralová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SPC Skuteč</a:t>
            </a:r>
          </a:p>
          <a:p>
            <a:r>
              <a:rPr lang="cs-CZ" dirty="0" smtClean="0"/>
              <a:t>      730 187 640</a:t>
            </a:r>
            <a:br>
              <a:rPr lang="cs-CZ" dirty="0" smtClean="0"/>
            </a:br>
            <a:r>
              <a:rPr lang="cs-CZ" dirty="0" smtClean="0"/>
              <a:t>     monika.kunhartova@spzs-skutec.cz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3502" y="289880"/>
            <a:ext cx="9628632" cy="873104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chivo" pitchFamily="2" charset="-18"/>
                <a:cs typeface="Archivo" pitchFamily="2" charset="-18"/>
              </a:rPr>
              <a:t>Aby mohlo dítě psát, potřebuje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Archivo" pitchFamily="2" charset="-18"/>
              <a:cs typeface="Archivo" pitchFamily="2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80142" y="1420119"/>
            <a:ext cx="6205757" cy="4828854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cs-CZ" cap="none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slovní zásobu</a:t>
            </a:r>
          </a:p>
          <a:p>
            <a:pPr>
              <a:buClr>
                <a:schemeClr val="accent2"/>
              </a:buClr>
            </a:pPr>
            <a:r>
              <a:rPr lang="cs-CZ" cap="none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fonologické </a:t>
            </a:r>
            <a:r>
              <a:rPr lang="cs-CZ" cap="none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povědomí</a:t>
            </a:r>
          </a:p>
          <a:p>
            <a:pPr>
              <a:buClr>
                <a:schemeClr val="accent2"/>
              </a:buClr>
            </a:pPr>
            <a:r>
              <a:rPr lang="cs-CZ" cap="none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lateralita</a:t>
            </a:r>
          </a:p>
          <a:p>
            <a:pPr>
              <a:buClr>
                <a:schemeClr val="accent2"/>
              </a:buClr>
            </a:pPr>
            <a:r>
              <a:rPr lang="cs-CZ" cap="none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uvolněnou ruku</a:t>
            </a:r>
          </a:p>
          <a:p>
            <a:pPr>
              <a:buClr>
                <a:schemeClr val="accent2"/>
              </a:buClr>
            </a:pPr>
            <a:r>
              <a:rPr lang="cs-CZ" cap="none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úchop</a:t>
            </a:r>
            <a:endParaRPr lang="cs-CZ" cap="none" dirty="0" smtClean="0">
              <a:solidFill>
                <a:schemeClr val="tx2"/>
              </a:solidFill>
              <a:latin typeface="Archivo" pitchFamily="2" charset="-18"/>
              <a:cs typeface="Archivo" pitchFamily="2" charset="-18"/>
            </a:endParaRPr>
          </a:p>
          <a:p>
            <a:pPr>
              <a:buClr>
                <a:schemeClr val="accent2"/>
              </a:buClr>
            </a:pPr>
            <a:r>
              <a:rPr lang="cs-CZ" cap="none" dirty="0" err="1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vizuomotoriku</a:t>
            </a:r>
            <a:r>
              <a:rPr lang="cs-CZ" cap="none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/>
            </a:r>
            <a:br>
              <a:rPr lang="cs-CZ" cap="none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</a:br>
            <a:r>
              <a:rPr lang="cs-CZ" cap="none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schopnost napodobit písmeno a číslici se skládá z toho, jestli ho dítě správně vidí a jestli dokáže přimět ruku, aby ho podle předlohy okopírovala</a:t>
            </a:r>
          </a:p>
          <a:p>
            <a:pPr>
              <a:buClr>
                <a:schemeClr val="accent2"/>
              </a:buClr>
            </a:pPr>
            <a:r>
              <a:rPr lang="cs-CZ" cap="none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výslovnost</a:t>
            </a:r>
          </a:p>
          <a:p>
            <a:pPr>
              <a:buClr>
                <a:schemeClr val="accent2"/>
              </a:buClr>
            </a:pPr>
            <a:r>
              <a:rPr lang="cs-CZ" cap="none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zrakové vnímání</a:t>
            </a:r>
          </a:p>
          <a:p>
            <a:endParaRPr lang="cs-CZ" dirty="0"/>
          </a:p>
        </p:txBody>
      </p:sp>
      <p:pic>
        <p:nvPicPr>
          <p:cNvPr id="7" name="Picture 4" descr="https://i.pinimg.com/736x/00/d6/cf/00d6cfab72975d2de133c777c95382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3" y="122654"/>
            <a:ext cx="637955" cy="10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2263928" y="2951506"/>
            <a:ext cx="496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jemná motorika uvolněná až </a:t>
            </a:r>
            <a:r>
              <a:rPr lang="cs-CZ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po </a:t>
            </a:r>
            <a:r>
              <a:rPr lang="cs-CZ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prsty</a:t>
            </a:r>
          </a:p>
        </p:txBody>
      </p:sp>
      <p:pic>
        <p:nvPicPr>
          <p:cNvPr id="1026" name="Picture 2" descr="Jak na prstový úchop a grafomotoriku - Montessori Hrač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78" y="2951506"/>
            <a:ext cx="4631067" cy="26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09" y="1420119"/>
            <a:ext cx="40481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825" y="178666"/>
            <a:ext cx="9628632" cy="1362113"/>
          </a:xfrm>
        </p:spPr>
        <p:txBody>
          <a:bodyPr/>
          <a:lstStyle/>
          <a:p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2050" name="Picture 2" descr="Mezi námi pastelkami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1445" y="2220948"/>
            <a:ext cx="1325745" cy="187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black">
          <a:xfrm>
            <a:off x="9364209" y="178665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6" name="Picture 8" descr="Co si tužky povída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445" y="4261724"/>
            <a:ext cx="1314732" cy="19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 návštěvě u malíř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445" y="236231"/>
            <a:ext cx="1286111" cy="18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niha: Vizuomotorické listy,2. díl (Ivana Vlková). Pasparta, 2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514" y="4286491"/>
            <a:ext cx="1363925" cy="185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713457" y="385632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lezení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házení a chytání míče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skákání </a:t>
            </a:r>
            <a:r>
              <a:rPr lang="cs-CZ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přes </a:t>
            </a:r>
            <a:r>
              <a:rPr lang="cs-CZ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švihadlo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opičí dráhy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kolo, plavání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prolezky</a:t>
            </a:r>
            <a:endParaRPr lang="cs-CZ" dirty="0">
              <a:solidFill>
                <a:schemeClr val="tx2"/>
              </a:solidFill>
              <a:latin typeface="Archivo" pitchFamily="2" charset="-18"/>
              <a:cs typeface="Archivo" pitchFamily="2" charset="-18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0927" y="110301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vaření, pečení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věšení prádla</a:t>
            </a:r>
            <a:br>
              <a:rPr lang="cs-CZ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</a:br>
            <a:r>
              <a:rPr lang="cs-CZ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kolíčky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spravování věcí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oblékání </a:t>
            </a:r>
            <a:br>
              <a:rPr lang="cs-CZ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</a:br>
            <a:r>
              <a:rPr lang="cs-CZ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zip, knoflíky, ponožky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obouvání</a:t>
            </a:r>
            <a:br>
              <a:rPr lang="cs-CZ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</a:br>
            <a:r>
              <a:rPr lang="cs-CZ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tkaničky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zametání, vysávání</a:t>
            </a:r>
          </a:p>
          <a:p>
            <a:endParaRPr lang="cs-CZ" dirty="0">
              <a:solidFill>
                <a:schemeClr val="tx2"/>
              </a:solidFill>
              <a:latin typeface="Archivo" pitchFamily="2" charset="-18"/>
              <a:cs typeface="Archivo" pitchFamily="2" charset="-18"/>
            </a:endParaRPr>
          </a:p>
        </p:txBody>
      </p:sp>
      <p:pic>
        <p:nvPicPr>
          <p:cNvPr id="10" name="Picture 16" descr="Trénujeme špetkový úchop – ZŠ Mnichovická, Kolí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3350" y="303754"/>
            <a:ext cx="2404154" cy="175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Voskovky Djeco pro nejmenší - trénujeme správný úchop :: Hračkolk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33719" y="290008"/>
            <a:ext cx="1846459" cy="176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Trénujeme špetkový úchop – ZŠ Mnichovická, Kolí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4403" y="300718"/>
            <a:ext cx="2226032" cy="175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Potřebuji stříhat a lepit - Montessoricr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833" y="4167185"/>
            <a:ext cx="2629576" cy="194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s://i.pinimg.com/736x/e2/5f/d9/e25fd92b81d7d018e592557dd7ee7b3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43" y="4286492"/>
            <a:ext cx="1330268" cy="188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Uvolnění ruky před psaním na velký formát papíru vkleče. | 1. třída s  úsměvem | Faceboo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67" y="2220948"/>
            <a:ext cx="3118211" cy="17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683694" y="2196858"/>
            <a:ext cx="3010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stavebnice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korálky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modelína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manipulace s drobnými předměty</a:t>
            </a:r>
            <a:endParaRPr lang="cs-CZ" dirty="0">
              <a:solidFill>
                <a:schemeClr val="tx2"/>
              </a:solidFill>
              <a:latin typeface="Archivo" pitchFamily="2" charset="-18"/>
              <a:cs typeface="Archivo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3375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762" y="342525"/>
            <a:ext cx="9628632" cy="1362113"/>
          </a:xfrm>
        </p:spPr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Jenže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1978" y="1510185"/>
            <a:ext cx="2599208" cy="3469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cap="none" dirty="0" smtClean="0">
                <a:solidFill>
                  <a:schemeClr val="accent2">
                    <a:lumMod val="75000"/>
                  </a:schemeClr>
                </a:solidFill>
                <a:latin typeface="Archivo" pitchFamily="2" charset="-18"/>
                <a:cs typeface="Archivo" pitchFamily="2" charset="-18"/>
              </a:rPr>
              <a:t>orientaci v čase a prostoru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AutoShape 4" descr="https://img.kwcdn.com/product/Fancyalgo/VirtualModelMatting/aa0f890ddc77f475b29e5d0f4d5511ca.jpg?imageView2/2/w/800/q/70/format/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23" y="147930"/>
            <a:ext cx="2357919" cy="2357919"/>
          </a:xfrm>
          <a:prstGeom prst="rect">
            <a:avLst/>
          </a:prstGeom>
        </p:spPr>
      </p:pic>
      <p:pic>
        <p:nvPicPr>
          <p:cNvPr id="4104" name="Picture 8" descr="Obrázek příběhového pi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35" y="1014502"/>
            <a:ext cx="2107962" cy="298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55575" y="4436416"/>
            <a:ext cx="710951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500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Chápání množství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Chápe</a:t>
            </a:r>
            <a:r>
              <a:rPr lang="cs-CZ" sz="1500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, že lze počítat různé věci, každá však musí být započítána jen </a:t>
            </a:r>
            <a:r>
              <a:rPr lang="cs-CZ" sz="1500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jednou.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Ví</a:t>
            </a:r>
            <a:r>
              <a:rPr lang="cs-CZ" sz="1500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, že každé číslo slouží k označení neměnného </a:t>
            </a:r>
            <a:r>
              <a:rPr lang="cs-CZ" sz="1500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počtu/množství.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Uvědomuje </a:t>
            </a:r>
            <a:r>
              <a:rPr lang="cs-CZ" sz="1500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si, že čísla jsou řazena v určitém závazném </a:t>
            </a:r>
            <a:r>
              <a:rPr lang="cs-CZ" sz="1500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sledu.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Rozumí </a:t>
            </a:r>
            <a:r>
              <a:rPr lang="cs-CZ" sz="1500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tomu, že poslední číslo, k němuž se dopočítáme, označuje celkový </a:t>
            </a:r>
            <a:r>
              <a:rPr lang="cs-CZ" sz="1500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počet.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Postupně </a:t>
            </a:r>
            <a:r>
              <a:rPr lang="cs-CZ" sz="1500" dirty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chápe pořadí.</a:t>
            </a:r>
          </a:p>
        </p:txBody>
      </p:sp>
      <p:pic>
        <p:nvPicPr>
          <p:cNvPr id="1026" name="Picture 2" descr="Full 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20" y="4341807"/>
            <a:ext cx="1296707" cy="183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267608" y="4031960"/>
            <a:ext cx="410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chivo" pitchFamily="2" charset="-18"/>
                <a:cs typeface="Archivo" pitchFamily="2" charset="-18"/>
              </a:rPr>
              <a:t>znát základní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Archivo" pitchFamily="2" charset="-18"/>
                <a:cs typeface="Archivo" pitchFamily="2" charset="-18"/>
              </a:rPr>
              <a:t>matematické pojmy</a:t>
            </a:r>
          </a:p>
          <a:p>
            <a:endParaRPr lang="cs-CZ" dirty="0"/>
          </a:p>
        </p:txBody>
      </p:sp>
      <p:pic>
        <p:nvPicPr>
          <p:cNvPr id="12" name="Picture 4" descr="https://i.pinimg.com/736x/00/d6/cf/00d6cfab72975d2de133c777c95382c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2723"/>
            <a:ext cx="637955" cy="10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1c/cf/f4/1ccff410045e987ff5d6c9095a5f5fc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51" y="1083726"/>
            <a:ext cx="1825187" cy="23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11/9e/8e/119e8ee12573c3a6001280e9f18231a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75872" y="3168976"/>
            <a:ext cx="1787455" cy="231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0085687" y="5479860"/>
            <a:ext cx="167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porovnávat</a:t>
            </a:r>
            <a:endParaRPr lang="cs-CZ" dirty="0">
              <a:solidFill>
                <a:schemeClr val="tx2"/>
              </a:solidFill>
              <a:latin typeface="Archivo" pitchFamily="2" charset="-18"/>
              <a:cs typeface="Archivo" pitchFamily="2" charset="-18"/>
            </a:endParaRPr>
          </a:p>
        </p:txBody>
      </p:sp>
      <p:pic>
        <p:nvPicPr>
          <p:cNvPr id="1032" name="Picture 8" descr="https://i.pinimg.com/736x/96/70/f5/9670f5a33c9d47dcf92c312edd2440b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375" y="1587098"/>
            <a:ext cx="1912283" cy="268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002663" y="3407089"/>
            <a:ext cx="186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rchivo" pitchFamily="2" charset="-18"/>
                <a:cs typeface="Archivo" pitchFamily="2" charset="-18"/>
              </a:rPr>
              <a:t>geometrické tvary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Archivo" pitchFamily="2" charset="-18"/>
              <a:cs typeface="Archivo" pitchFamily="2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46029" y="263759"/>
            <a:ext cx="624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chivo" pitchFamily="2" charset="-18"/>
                <a:cs typeface="Archivo" pitchFamily="2" charset="-18"/>
              </a:rPr>
              <a:t>ABY MOHLO DÍTĚ POČÍTAT, POTŘEBUJE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Archivo" pitchFamily="2" charset="-18"/>
              <a:cs typeface="Archivo" pitchFamily="2" charset="-18"/>
            </a:endParaRPr>
          </a:p>
        </p:txBody>
      </p:sp>
      <p:pic>
        <p:nvPicPr>
          <p:cNvPr id="1034" name="Picture 10" descr="https://www.knihydobrovsky.cz/thumbs/book-detail-fancy-box/mod_eshop/produkty/l/leva-ruka-prava-ruka-978807352432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68" y="2177643"/>
            <a:ext cx="1369178" cy="118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8766611" y="2515083"/>
            <a:ext cx="2880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Archivo" pitchFamily="2" charset="-18"/>
                <a:cs typeface="Archivo" pitchFamily="2" charset="-18"/>
              </a:rPr>
              <a:t>třídit podle určitého kritéria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Archivo" pitchFamily="2" charset="-18"/>
              <a:cs typeface="Archivo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127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s://img-cloud.megaknihy.cz/3549606-original/80fec9aea9ae94ba44ce612a2225b847/orientace-v-prostoru-a-case-pro-deti-od-4-do-6-le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15" y="2110756"/>
            <a:ext cx="172516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čítání soba Boba - 1. dí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89" y="2089039"/>
            <a:ext cx="172396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-cloud.megaknihy.cz/2854138-original/c520f1b73d2d5b6db87cdf19b5a5ea8c/pocitani-soba-boba-3-d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29" y="2089039"/>
            <a:ext cx="1661350" cy="24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rientace v prostoru a čase pro děti od 5 do 7 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13" y="2089039"/>
            <a:ext cx="1716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ředčíselné představy  - učebnice do škol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61615" y="3718190"/>
            <a:ext cx="1706888" cy="24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mg-cloud.megaknihy.cz/328532-original/4070ad1fce2d28e1ecbaf562965474be/od-zapisu-do-lavice-4-dil-predmatematicke-predstav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9" y="3715894"/>
            <a:ext cx="1717963" cy="24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63813" y="2709863"/>
            <a:ext cx="9628187" cy="1362075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100" name="Picture 4" descr="Mezi námi předškoláky pro děti od 5 do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62" y="183562"/>
            <a:ext cx="1679483" cy="237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racovní sešit předškolák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81" y="200332"/>
            <a:ext cx="1675916" cy="237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rezised-images.knhbt.cz/1920x1920/172081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50714" y="221998"/>
            <a:ext cx="2680836" cy="23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Šikulka předplatné - Časopisy - Magaziny.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6" y="193170"/>
            <a:ext cx="1885392" cy="23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26" y="3015563"/>
            <a:ext cx="2018754" cy="132759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44905" y="4807112"/>
            <a:ext cx="5831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https://www.vesela-chaloupka.cz/klicove-slovo/predskolaci/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2" y="3197766"/>
            <a:ext cx="2287639" cy="160934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29" y="221998"/>
            <a:ext cx="1808980" cy="2348775"/>
          </a:xfrm>
          <a:prstGeom prst="rect">
            <a:avLst/>
          </a:prstGeom>
        </p:spPr>
      </p:pic>
      <p:pic>
        <p:nvPicPr>
          <p:cNvPr id="3" name="Picture 2" descr="Předcházíme poruchám učení - Brigitte Sindelarová od 178 Kč - Zbozi.c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515" y="3372570"/>
            <a:ext cx="1388855" cy="194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lkonin.cz – ROZVOJ JAZYKOVÝCH SCHOPNOSTÍ DLE ELKONI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426" y="4377639"/>
            <a:ext cx="2018754" cy="11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5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96329" y="5668636"/>
            <a:ext cx="8395671" cy="725257"/>
          </a:xfrm>
        </p:spPr>
        <p:txBody>
          <a:bodyPr>
            <a:normAutofit/>
          </a:bodyPr>
          <a:lstStyle/>
          <a:p>
            <a:r>
              <a:rPr lang="cs-CZ" sz="3000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Jak to tedy je?</a:t>
            </a:r>
            <a:endParaRPr lang="cs-CZ" sz="3000" dirty="0">
              <a:solidFill>
                <a:schemeClr val="tx2"/>
              </a:solidFill>
              <a:latin typeface="Archivo" pitchFamily="2" charset="-18"/>
              <a:cs typeface="Archivo" pitchFamily="2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Psycholog radí rodičům: Co dělat při šikaně, kdy zakázat mobil, jak  motivovat - Deník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27" y="133193"/>
            <a:ext cx="9415850" cy="52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vojitý Vykřičník Emoji Kopírovat Vložit ‼"/>
          <p:cNvSpPr>
            <a:spLocks noChangeAspect="1" noChangeArrowheads="1"/>
          </p:cNvSpPr>
          <p:nvPr/>
        </p:nvSpPr>
        <p:spPr bwMode="auto">
          <a:xfrm>
            <a:off x="8693399" y="5527579"/>
            <a:ext cx="656084" cy="65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164" y="5527579"/>
            <a:ext cx="874368" cy="87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ldemar Matuška citát: „Všechno, co jsem se ve škole naučil, jsem v životě nikdy nepoužil.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96" y="132884"/>
            <a:ext cx="5246452" cy="524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102796" y="5578868"/>
            <a:ext cx="871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latin typeface="Archivo" pitchFamily="2" charset="-18"/>
                <a:cs typeface="Archivo" pitchFamily="2" charset="-18"/>
              </a:rPr>
              <a:t>Děkuji vám za pozornost!</a:t>
            </a:r>
            <a:endParaRPr lang="cs-CZ" sz="3600" dirty="0">
              <a:solidFill>
                <a:schemeClr val="tx2"/>
              </a:solidFill>
              <a:latin typeface="Archivo" pitchFamily="2" charset="-18"/>
              <a:cs typeface="Archivo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9527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288276" y="37988"/>
            <a:ext cx="9628632" cy="1362113"/>
          </a:xfrm>
        </p:spPr>
        <p:txBody>
          <a:bodyPr rtlCol="0">
            <a:normAutofit/>
          </a:bodyPr>
          <a:lstStyle/>
          <a:p>
            <a:pPr rtl="0"/>
            <a:r>
              <a:rPr lang="cs-CZ" sz="4800" dirty="0" smtClean="0">
                <a:solidFill>
                  <a:schemeClr val="accent2">
                    <a:lumMod val="75000"/>
                  </a:schemeClr>
                </a:solidFill>
              </a:rPr>
              <a:t>§ Novinky §</a:t>
            </a:r>
            <a:endParaRPr lang="cs-CZ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 useBgFill="1">
        <p:nvSpPr>
          <p:cNvPr id="1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46201" y="1124400"/>
            <a:ext cx="10342101" cy="4446872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endParaRPr lang="cs-CZ" sz="2200" cap="none" dirty="0" smtClean="0">
              <a:latin typeface="Archivo" pitchFamily="2" charset="-18"/>
              <a:cs typeface="Archivo" pitchFamily="2" charset="-18"/>
            </a:endParaRPr>
          </a:p>
          <a:p>
            <a:pPr marL="0" indent="0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cs-CZ" sz="2200" cap="none" dirty="0" smtClean="0">
                <a:latin typeface="Archivo" pitchFamily="2" charset="-18"/>
                <a:cs typeface="Archivo" pitchFamily="2" charset="-18"/>
              </a:rPr>
              <a:t>„zrušení“ odkladů povinné školní docházky</a:t>
            </a:r>
          </a:p>
          <a:p>
            <a:pPr marL="0" indent="0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cs-CZ" sz="2200" cap="none" dirty="0" err="1" smtClean="0">
                <a:latin typeface="Archivo" pitchFamily="2" charset="-18"/>
                <a:cs typeface="Archivo" pitchFamily="2" charset="-18"/>
              </a:rPr>
              <a:t>screening</a:t>
            </a:r>
            <a:r>
              <a:rPr lang="cs-CZ" sz="2200" cap="none" dirty="0" smtClean="0">
                <a:latin typeface="Archivo" pitchFamily="2" charset="-18"/>
                <a:cs typeface="Archivo" pitchFamily="2" charset="-18"/>
              </a:rPr>
              <a:t> školní zralosti v MŠ</a:t>
            </a:r>
          </a:p>
          <a:p>
            <a:pPr marL="0" indent="0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cs-CZ" sz="2200" cap="none" dirty="0" smtClean="0">
                <a:latin typeface="Archivo" pitchFamily="2" charset="-18"/>
                <a:cs typeface="Archivo" pitchFamily="2" charset="-18"/>
              </a:rPr>
              <a:t>zápis jako společenská událost </a:t>
            </a:r>
          </a:p>
          <a:p>
            <a:pPr marL="0" indent="0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cs-CZ" sz="2200" cap="none" dirty="0" smtClean="0">
                <a:latin typeface="Archivo" pitchFamily="2" charset="-18"/>
                <a:cs typeface="Archivo" pitchFamily="2" charset="-18"/>
              </a:rPr>
              <a:t>asistent pedagoga ve třídách s více jak 15 žáky</a:t>
            </a:r>
          </a:p>
          <a:p>
            <a:pPr marL="0" indent="0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cs-CZ" sz="2200" cap="none" dirty="0" smtClean="0">
                <a:latin typeface="Archivo" pitchFamily="2" charset="-18"/>
                <a:cs typeface="Archivo" pitchFamily="2" charset="-18"/>
              </a:rPr>
              <a:t>zrušení hodnocení známkou v 1. a 2. ročníku</a:t>
            </a:r>
          </a:p>
          <a:p>
            <a:pPr marL="0" indent="0">
              <a:lnSpc>
                <a:spcPct val="15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cs-CZ" sz="2200" cap="none" dirty="0" smtClean="0">
                <a:latin typeface="Archivo" pitchFamily="2" charset="-18"/>
                <a:cs typeface="Archivo" pitchFamily="2" charset="-18"/>
              </a:rPr>
              <a:t>omezení opakování 1. ročníku ZŠ</a:t>
            </a:r>
          </a:p>
          <a:p>
            <a:pPr marL="0" indent="0" rtl="0">
              <a:buNone/>
            </a:pPr>
            <a:endParaRPr lang="cs-CZ" dirty="0"/>
          </a:p>
        </p:txBody>
      </p:sp>
      <p:pic>
        <p:nvPicPr>
          <p:cNvPr id="2050" name="Picture 2" descr="emoji thoughtful – 1,7 tisíce snímků, stock fotografií a obrázků bez  autorských poplatků | Shutter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6865938"/>
            <a:ext cx="71856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icker for Sale mit &quot;Wen interessiert das Emoticon?&quot; von yayayoy |  Redbubbl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00" b="73100" l="667" r="100000"/>
                    </a14:imgEffect>
                    <a14:imgEffect>
                      <a14:saturation sat="10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53" r="320" b="21547"/>
          <a:stretch/>
        </p:blipFill>
        <p:spPr bwMode="auto">
          <a:xfrm>
            <a:off x="4784456" y="2711816"/>
            <a:ext cx="1083418" cy="773870"/>
          </a:xfrm>
          <a:prstGeom prst="rect">
            <a:avLst/>
          </a:prstGeom>
        </p:spPr>
      </p:pic>
      <p:pic>
        <p:nvPicPr>
          <p:cNvPr id="2058" name="Picture 10" descr="Dvě učitelky milion nápadů | UčiteléUčitelům.cz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18" b="5045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18" y="3000749"/>
            <a:ext cx="1943730" cy="194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rušení on-line výuky 7. a 14. květn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89" b="98333" l="525" r="97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4" y="1483857"/>
            <a:ext cx="596766" cy="5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ztomilý usmívající se emotikon na maltě desky a brýlí, , emoji, smajlík - vektorová ilustrace - Bez autorských poplatků Emotikon vektorové obrázky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94" b="94434" l="10938" r="93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6" t="7533" r="7571" b="5542"/>
          <a:stretch/>
        </p:blipFill>
        <p:spPr bwMode="auto">
          <a:xfrm flipH="1">
            <a:off x="4989193" y="4537812"/>
            <a:ext cx="732002" cy="81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58475" y="476771"/>
            <a:ext cx="3696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chivo" pitchFamily="2" charset="-18"/>
                <a:cs typeface="Archivo" pitchFamily="2" charset="-18"/>
              </a:rPr>
              <a:t>Zápisy do 1. tříd na ZŠ</a:t>
            </a:r>
            <a:br>
              <a:rPr lang="cs-CZ" dirty="0">
                <a:latin typeface="Archivo" pitchFamily="2" charset="-18"/>
                <a:cs typeface="Archivo" pitchFamily="2" charset="-18"/>
              </a:rPr>
            </a:br>
            <a:r>
              <a:rPr lang="cs-CZ" dirty="0">
                <a:latin typeface="Archivo" pitchFamily="2" charset="-18"/>
                <a:cs typeface="Archivo" pitchFamily="2" charset="-18"/>
              </a:rPr>
              <a:t>od 15.1.2026 do 15.2.2026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1650" y="188424"/>
            <a:ext cx="9628632" cy="889606"/>
          </a:xfrm>
        </p:spPr>
        <p:txBody>
          <a:bodyPr rtlCol="0">
            <a:normAutofit/>
          </a:bodyPr>
          <a:lstStyle/>
          <a:p>
            <a:pPr rtl="0"/>
            <a:r>
              <a:rPr lang="cs-CZ" sz="3000" dirty="0" smtClean="0">
                <a:solidFill>
                  <a:schemeClr val="accent2">
                    <a:lumMod val="75000"/>
                  </a:schemeClr>
                </a:solidFill>
              </a:rPr>
              <a:t>Odklad povinné školní docházky</a:t>
            </a:r>
            <a:endParaRPr lang="cs-CZ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4562963" y="2814469"/>
            <a:ext cx="253715" cy="125758"/>
          </a:xfrm>
          <a:noFill/>
          <a:effectLst/>
        </p:spPr>
        <p:txBody>
          <a:bodyPr rtlCol="0">
            <a:normAutofit fontScale="25000" lnSpcReduction="20000"/>
          </a:bodyPr>
          <a:lstStyle/>
          <a:p>
            <a:pPr rtl="0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211650" y="1368312"/>
            <a:ext cx="5365722" cy="5696396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cs-CZ" sz="1650" cap="none" dirty="0" smtClean="0">
                <a:latin typeface="Archivo" pitchFamily="2" charset="-18"/>
                <a:cs typeface="Archivo" pitchFamily="2" charset="-18"/>
              </a:rPr>
              <a:t>děti, jejichž zdravotní stav dlouhodobě neumožňuje účast dítěte ve vyučování</a:t>
            </a:r>
          </a:p>
          <a:p>
            <a:pPr rtl="0"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cs-CZ" sz="1650" cap="none" dirty="0" smtClean="0">
                <a:latin typeface="Archivo" pitchFamily="2" charset="-18"/>
                <a:cs typeface="Archivo" pitchFamily="2" charset="-18"/>
              </a:rPr>
              <a:t>děti se středně těžkým a těžkým mentálním postižením, autismus v kombinaci s jinými vadami</a:t>
            </a:r>
          </a:p>
          <a:p>
            <a:pPr rtl="0"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cs-CZ" sz="1650" cap="none" dirty="0" smtClean="0">
                <a:latin typeface="Archivo" pitchFamily="2" charset="-18"/>
                <a:cs typeface="Archivo" pitchFamily="2" charset="-18"/>
              </a:rPr>
              <a:t>děti, u nichž probíhá intenzivní léčba a dítě je omezeno v prezenční docházce do školy</a:t>
            </a:r>
          </a:p>
          <a:p>
            <a:pPr rtl="0"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cs-CZ" sz="1650" cap="none" dirty="0" smtClean="0">
                <a:latin typeface="Archivo" pitchFamily="2" charset="-18"/>
                <a:cs typeface="Archivo" pitchFamily="2" charset="-18"/>
              </a:rPr>
              <a:t>děti se závažnou vadou řeči, která zasahuje do oblasti porozumění:</a:t>
            </a:r>
          </a:p>
          <a:p>
            <a:pPr lvl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50" cap="none" dirty="0" smtClean="0">
                <a:latin typeface="Archivo" pitchFamily="2" charset="-18"/>
                <a:cs typeface="Archivo" pitchFamily="2" charset="-18"/>
              </a:rPr>
              <a:t>nelze určit míru/stupeň závažnosti a šíři obtíží přesahující rámec řečové a jazykové poruchy</a:t>
            </a:r>
          </a:p>
          <a:p>
            <a:pPr lvl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50" cap="none" dirty="0" smtClean="0">
                <a:latin typeface="Archivo" pitchFamily="2" charset="-18"/>
                <a:cs typeface="Archivo" pitchFamily="2" charset="-18"/>
              </a:rPr>
              <a:t>nedokončená diagnostika</a:t>
            </a:r>
          </a:p>
          <a:p>
            <a:pPr lvl="1">
              <a:lnSpc>
                <a:spcPct val="100000"/>
              </a:lnSpc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50" cap="none" dirty="0" smtClean="0">
                <a:latin typeface="Archivo" pitchFamily="2" charset="-18"/>
                <a:cs typeface="Archivo" pitchFamily="2" charset="-18"/>
              </a:rPr>
              <a:t>další závažné zdravotní postižení, které neumožňuje prezenční docházku do ZŠ</a:t>
            </a:r>
            <a:endParaRPr lang="cs-CZ" sz="1650" cap="none" dirty="0">
              <a:latin typeface="Archivo" pitchFamily="2" charset="-18"/>
              <a:cs typeface="Archivo" pitchFamily="2" charset="-18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769773" y="768750"/>
            <a:ext cx="6240718" cy="6089251"/>
          </a:xfrm>
        </p:spPr>
        <p:txBody>
          <a:bodyPr rtlCol="0">
            <a:normAutofit/>
          </a:bodyPr>
          <a:lstStyle/>
          <a:p>
            <a:pPr rtl="0">
              <a:lnSpc>
                <a:spcPct val="12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cs-CZ" sz="1700" cap="none" dirty="0" smtClean="0">
                <a:latin typeface="Archivo" pitchFamily="2" charset="-18"/>
                <a:cs typeface="Archivo" pitchFamily="2" charset="-18"/>
              </a:rPr>
              <a:t>chronická onemocnění horních a dolních cest dýchacích</a:t>
            </a:r>
          </a:p>
          <a:p>
            <a:pPr rtl="0">
              <a:lnSpc>
                <a:spcPct val="12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cs-CZ" sz="1700" cap="none" dirty="0" smtClean="0">
                <a:latin typeface="Archivo" pitchFamily="2" charset="-18"/>
                <a:cs typeface="Archivo" pitchFamily="2" charset="-18"/>
              </a:rPr>
              <a:t>diabetes</a:t>
            </a:r>
          </a:p>
          <a:p>
            <a:pPr rtl="0">
              <a:lnSpc>
                <a:spcPct val="12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cs-CZ" sz="1700" cap="none" dirty="0" smtClean="0">
                <a:latin typeface="Archivo" pitchFamily="2" charset="-18"/>
                <a:cs typeface="Archivo" pitchFamily="2" charset="-18"/>
              </a:rPr>
              <a:t>epilepsie</a:t>
            </a:r>
          </a:p>
          <a:p>
            <a:pPr rtl="0">
              <a:lnSpc>
                <a:spcPct val="12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cs-CZ" sz="1700" cap="none" dirty="0" smtClean="0">
                <a:latin typeface="Archivo" pitchFamily="2" charset="-18"/>
                <a:cs typeface="Archivo" pitchFamily="2" charset="-18"/>
              </a:rPr>
              <a:t>nedokončený vývoj řeči</a:t>
            </a:r>
          </a:p>
          <a:p>
            <a:pPr rtl="0">
              <a:lnSpc>
                <a:spcPct val="12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cs-CZ" sz="1700" cap="none" dirty="0" smtClean="0">
                <a:latin typeface="Archivo" pitchFamily="2" charset="-18"/>
                <a:cs typeface="Archivo" pitchFamily="2" charset="-18"/>
              </a:rPr>
              <a:t>dyslálie</a:t>
            </a:r>
          </a:p>
          <a:p>
            <a:pPr rtl="0">
              <a:lnSpc>
                <a:spcPct val="12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cs-CZ" sz="1700" cap="none" dirty="0" smtClean="0">
                <a:latin typeface="Archivo" pitchFamily="2" charset="-18"/>
                <a:cs typeface="Archivo" pitchFamily="2" charset="-18"/>
              </a:rPr>
              <a:t>pracovní nezralost</a:t>
            </a:r>
          </a:p>
          <a:p>
            <a:pPr rtl="0">
              <a:lnSpc>
                <a:spcPct val="12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cs-CZ" sz="1700" cap="none" dirty="0" err="1" smtClean="0">
                <a:latin typeface="Archivo" pitchFamily="2" charset="-18"/>
                <a:cs typeface="Archivo" pitchFamily="2" charset="-18"/>
              </a:rPr>
              <a:t>socio</a:t>
            </a:r>
            <a:r>
              <a:rPr lang="cs-CZ" sz="1700" cap="none" dirty="0" smtClean="0">
                <a:latin typeface="Archivo" pitchFamily="2" charset="-18"/>
                <a:cs typeface="Archivo" pitchFamily="2" charset="-18"/>
              </a:rPr>
              <a:t>-emoční nezralost</a:t>
            </a:r>
          </a:p>
          <a:p>
            <a:pPr rtl="0">
              <a:lnSpc>
                <a:spcPct val="12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cs-CZ" sz="1700" cap="none" dirty="0" smtClean="0">
                <a:latin typeface="Archivo" pitchFamily="2" charset="-18"/>
                <a:cs typeface="Archivo" pitchFamily="2" charset="-18"/>
              </a:rPr>
              <a:t>hyperaktivita, poruchy pozornosti</a:t>
            </a:r>
          </a:p>
          <a:p>
            <a:pPr rtl="0">
              <a:lnSpc>
                <a:spcPct val="12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cs-CZ" sz="1700" cap="none" dirty="0" smtClean="0">
                <a:latin typeface="Archivo" pitchFamily="2" charset="-18"/>
                <a:cs typeface="Archivo" pitchFamily="2" charset="-18"/>
              </a:rPr>
              <a:t>jiné životní podmínky, odlišné kulturní prostředí</a:t>
            </a:r>
          </a:p>
          <a:p>
            <a:pPr rtl="0">
              <a:lnSpc>
                <a:spcPct val="12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cs-CZ" sz="1700" cap="none" dirty="0" smtClean="0">
                <a:latin typeface="Archivo" pitchFamily="2" charset="-18"/>
                <a:cs typeface="Archivo" pitchFamily="2" charset="-18"/>
              </a:rPr>
              <a:t>nerozvinuté jednotlivé percepce</a:t>
            </a:r>
          </a:p>
          <a:p>
            <a:pPr rtl="0">
              <a:lnSpc>
                <a:spcPct val="12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cs-CZ" sz="1700" cap="none" dirty="0" smtClean="0">
                <a:latin typeface="Archivo" pitchFamily="2" charset="-18"/>
                <a:cs typeface="Archivo" pitchFamily="2" charset="-18"/>
              </a:rPr>
              <a:t>smyslové vady, tělesná postižení</a:t>
            </a:r>
          </a:p>
          <a:p>
            <a:pPr rtl="0">
              <a:lnSpc>
                <a:spcPct val="12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cs-CZ" sz="1700" cap="none" dirty="0">
                <a:latin typeface="Archivo" pitchFamily="2" charset="-18"/>
                <a:cs typeface="Archivo" pitchFamily="2" charset="-18"/>
              </a:rPr>
              <a:t>A</a:t>
            </a:r>
            <a:r>
              <a:rPr lang="cs-CZ" sz="1700" cap="none" dirty="0" smtClean="0">
                <a:latin typeface="Archivo" pitchFamily="2" charset="-18"/>
                <a:cs typeface="Archivo" pitchFamily="2" charset="-18"/>
              </a:rPr>
              <a:t>spergerův syndrom, autismus bez významných intelektových poruch</a:t>
            </a:r>
          </a:p>
          <a:p>
            <a:pPr rtl="0">
              <a:lnSpc>
                <a:spcPct val="120000"/>
              </a:lnSpc>
              <a:spcBef>
                <a:spcPts val="800"/>
              </a:spcBef>
              <a:buClr>
                <a:schemeClr val="accent2">
                  <a:lumMod val="75000"/>
                </a:schemeClr>
              </a:buClr>
            </a:pPr>
            <a:r>
              <a:rPr lang="cs-CZ" sz="1700" cap="none" dirty="0" smtClean="0">
                <a:latin typeface="Archivo" pitchFamily="2" charset="-18"/>
                <a:cs typeface="Archivo" pitchFamily="2" charset="-18"/>
              </a:rPr>
              <a:t>situace v rodině (stěhování, rozvod)</a:t>
            </a:r>
          </a:p>
          <a:p>
            <a:pPr rtl="0"/>
            <a:endParaRPr lang="cs-CZ" dirty="0"/>
          </a:p>
        </p:txBody>
      </p:sp>
      <p:pic>
        <p:nvPicPr>
          <p:cNvPr id="3074" name="Picture 2" descr="rajčatový manuál vánoce 2024 | Chaloupka Dubečno | rekreační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0" y="866906"/>
            <a:ext cx="501405" cy="50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glický slovník: překlad slova kříže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230" r="1"/>
          <a:stretch/>
        </p:blipFill>
        <p:spPr bwMode="auto">
          <a:xfrm>
            <a:off x="6306914" y="238074"/>
            <a:ext cx="641368" cy="481026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379" y="209188"/>
            <a:ext cx="9628632" cy="753339"/>
          </a:xfrm>
        </p:spPr>
        <p:txBody>
          <a:bodyPr>
            <a:normAutofit/>
          </a:bodyPr>
          <a:lstStyle/>
          <a:p>
            <a:r>
              <a:rPr lang="cs-CZ" sz="3500" dirty="0" smtClean="0">
                <a:solidFill>
                  <a:schemeClr val="accent2">
                    <a:lumMod val="75000"/>
                  </a:schemeClr>
                </a:solidFill>
              </a:rPr>
              <a:t>Posouzení školní zralosti</a:t>
            </a:r>
            <a:endParaRPr lang="cs-CZ" sz="3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50133" y="1127273"/>
            <a:ext cx="4489704" cy="562496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chivo" pitchFamily="2" charset="-18"/>
                <a:cs typeface="Archivo" pitchFamily="2" charset="-18"/>
              </a:rPr>
              <a:t>Staré podmínky</a:t>
            </a:r>
            <a:endParaRPr lang="cs-CZ" dirty="0">
              <a:solidFill>
                <a:srgbClr val="FF0000"/>
              </a:solidFill>
              <a:latin typeface="Archivo" pitchFamily="2" charset="-18"/>
              <a:cs typeface="Archivo" pitchFamily="2" charset="-18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450133" y="1672293"/>
            <a:ext cx="5437355" cy="387185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posouzení školní zralosti v PPP nebo SPC</a:t>
            </a:r>
          </a:p>
          <a:p>
            <a:pPr marL="0" indent="0">
              <a:spcBef>
                <a:spcPts val="0"/>
              </a:spcBef>
              <a:buNone/>
            </a:pPr>
            <a:endParaRPr lang="cs-CZ" cap="none" dirty="0" smtClean="0">
              <a:latin typeface="Archivo" pitchFamily="2" charset="-18"/>
              <a:cs typeface="Archivo" pitchFamily="2" charset="-1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+</a:t>
            </a:r>
          </a:p>
          <a:p>
            <a:pPr marL="0" indent="0">
              <a:spcBef>
                <a:spcPts val="0"/>
              </a:spcBef>
              <a:buNone/>
            </a:pPr>
            <a:endParaRPr lang="cs-CZ" cap="none" dirty="0" smtClean="0">
              <a:latin typeface="Archivo" pitchFamily="2" charset="-18"/>
              <a:cs typeface="Archivo" pitchFamily="2" charset="-1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posouzení školní zralosti klinickým psychologem nebo lékařem (včetně pediatra)</a:t>
            </a:r>
          </a:p>
          <a:p>
            <a:pPr marL="0" indent="0">
              <a:spcBef>
                <a:spcPts val="0"/>
              </a:spcBef>
              <a:buNone/>
            </a:pPr>
            <a:endParaRPr lang="cs-CZ" cap="none" dirty="0" smtClean="0">
              <a:latin typeface="Archivo" pitchFamily="2" charset="-18"/>
              <a:cs typeface="Archivo" pitchFamily="2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cap="none" dirty="0" smtClean="0">
              <a:latin typeface="Archivo" pitchFamily="2" charset="-18"/>
              <a:cs typeface="Archivo" pitchFamily="2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cap="none" dirty="0" smtClean="0">
              <a:latin typeface="Archivo" pitchFamily="2" charset="-18"/>
              <a:cs typeface="Archivo" pitchFamily="2" charset="-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2025/2026   * od 1.4. - 31.8.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2026/2027   * od 1.7. - 31.8.</a:t>
            </a:r>
            <a:endParaRPr lang="cs-CZ" cap="none" dirty="0">
              <a:latin typeface="Archivo" pitchFamily="2" charset="-18"/>
              <a:cs typeface="Archivo" pitchFamily="2" charset="-18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5974426" y="1164218"/>
            <a:ext cx="5625130" cy="48860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  <a:latin typeface="Archivo" pitchFamily="2" charset="-18"/>
                <a:cs typeface="Archivo" pitchFamily="2" charset="-18"/>
              </a:rPr>
              <a:t>Nové podmínky </a:t>
            </a:r>
            <a:endParaRPr lang="cs-CZ" dirty="0">
              <a:solidFill>
                <a:srgbClr val="00B050"/>
              </a:solidFill>
              <a:latin typeface="Archivo" pitchFamily="2" charset="-18"/>
              <a:cs typeface="Archivo" pitchFamily="2" charset="-18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4"/>
          </p:nvPr>
        </p:nvSpPr>
        <p:spPr>
          <a:xfrm>
            <a:off x="5974426" y="1672295"/>
            <a:ext cx="5625130" cy="387185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posouzení školní zralosti klinickým psychologem nebo odborným lékařem (mimo pediatra)</a:t>
            </a:r>
          </a:p>
          <a:p>
            <a:pPr marL="0" indent="0">
              <a:buNone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+</a:t>
            </a:r>
          </a:p>
          <a:p>
            <a:pPr marL="0" indent="0">
              <a:buNone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posouzení školní zralosti v PPP nebo SPC</a:t>
            </a:r>
          </a:p>
          <a:p>
            <a:pPr marL="0" indent="0">
              <a:spcBef>
                <a:spcPts val="0"/>
              </a:spcBef>
              <a:buNone/>
            </a:pPr>
            <a:endParaRPr lang="cs-CZ" cap="none" dirty="0" smtClean="0">
              <a:latin typeface="Archivo" pitchFamily="2" charset="-18"/>
              <a:cs typeface="Archivo" pitchFamily="2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cap="none" dirty="0" smtClean="0">
              <a:latin typeface="Archivo" pitchFamily="2" charset="-18"/>
              <a:cs typeface="Archivo" pitchFamily="2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cap="none" dirty="0" smtClean="0">
              <a:latin typeface="Archivo" pitchFamily="2" charset="-18"/>
              <a:cs typeface="Archivo" pitchFamily="2" charset="-1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/>
            </a:r>
            <a:br>
              <a:rPr lang="cs-CZ" cap="none" dirty="0" smtClean="0">
                <a:latin typeface="Archivo" pitchFamily="2" charset="-18"/>
                <a:cs typeface="Archivo" pitchFamily="2" charset="-18"/>
              </a:rPr>
            </a:b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2025/2026   * do 31.3.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2026/2027   * do 30.6.</a:t>
            </a:r>
            <a:endParaRPr lang="cs-CZ" cap="none" dirty="0">
              <a:latin typeface="Archivo" pitchFamily="2" charset="-18"/>
              <a:cs typeface="Archivo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6917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8675342" y="936455"/>
            <a:ext cx="9628632" cy="715912"/>
          </a:xfrm>
        </p:spPr>
        <p:txBody>
          <a:bodyPr>
            <a:normAutofit fontScale="90000"/>
          </a:bodyPr>
          <a:lstStyle/>
          <a:p>
            <a:r>
              <a:rPr lang="cs-CZ" sz="2800" cap="none" dirty="0" smtClean="0">
                <a:solidFill>
                  <a:schemeClr val="accent2">
                    <a:lumMod val="75000"/>
                  </a:schemeClr>
                </a:solidFill>
                <a:latin typeface="Archivo" pitchFamily="2" charset="-18"/>
                <a:cs typeface="Archivo" pitchFamily="2" charset="-18"/>
              </a:rPr>
              <a:t>takto to vidí MŠMT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sz="quarter" idx="13"/>
          </p:nvPr>
        </p:nvSpPr>
        <p:spPr>
          <a:xfrm>
            <a:off x="215757" y="678094"/>
            <a:ext cx="5784349" cy="4828854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projevuje zájem o učení, objevování a poznávání světa kolem sebe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poradí si v běžných situacích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má osvojené základní </a:t>
            </a:r>
            <a:r>
              <a:rPr lang="cs-CZ" cap="none" dirty="0" err="1" smtClean="0">
                <a:latin typeface="Archivo" pitchFamily="2" charset="-18"/>
                <a:cs typeface="Archivo" pitchFamily="2" charset="-18"/>
              </a:rPr>
              <a:t>sebeobslužné</a:t>
            </a: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 návyky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vyjadřuje svoje potřeby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pojmenuje své silné a slabé stránky, zájmy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domluví se s ostatními, spolupracuje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dodržuje základní společenská pravidla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chová se ohleduplně k druhým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adaptuje se na nové prostředí a přijímá změny</a:t>
            </a:r>
            <a:endParaRPr lang="cs-CZ" cap="none" dirty="0">
              <a:latin typeface="Archivo" pitchFamily="2" charset="-18"/>
              <a:cs typeface="Archivo" pitchFamily="2" charset="-18"/>
            </a:endParaRPr>
          </a:p>
        </p:txBody>
      </p:sp>
      <p:pic>
        <p:nvPicPr>
          <p:cNvPr id="1026" name="Picture 2" descr="Nejoblíbenější knihy pro děti: Fotbaláci, Anička i Ferda Mravene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1897" y="1294411"/>
            <a:ext cx="4871481" cy="39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9"/>
          <p:cNvSpPr txBox="1">
            <a:spLocks/>
          </p:cNvSpPr>
          <p:nvPr/>
        </p:nvSpPr>
        <p:spPr bwMode="black">
          <a:xfrm>
            <a:off x="0" y="243046"/>
            <a:ext cx="9628632" cy="71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Na konci předškolního vzdělávání dítě zpravidla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73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019" y="188941"/>
            <a:ext cx="9628632" cy="136211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176168" y="1788845"/>
            <a:ext cx="4489704" cy="4839127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zájem o učení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socializace v kolektivu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pracovní návyky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nebát se chyb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hned se nevzdávat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sebeobsluha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samostatnost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komunikace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421294" y="2148440"/>
            <a:ext cx="8620018" cy="3791163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učení v reálné situaci na reálném místě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domácí práce, práce na zahradě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odměna „až to bude hotové“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množství hraček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hry podle pravidel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cap="none" dirty="0" smtClean="0">
                <a:latin typeface="Archivo" pitchFamily="2" charset="-18"/>
                <a:cs typeface="Archivo" pitchFamily="2" charset="-18"/>
              </a:rPr>
              <a:t>naučená bezmoc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0" y="307774"/>
            <a:ext cx="2084110" cy="11244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" b="4509"/>
          <a:stretch/>
        </p:blipFill>
        <p:spPr>
          <a:xfrm>
            <a:off x="7294653" y="3033921"/>
            <a:ext cx="4335694" cy="32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6" name="Picture 8" descr="Unavená Matka Děti Hrající Doma Vyčerpaná Vystresovaná Matka Unavená Výchovy — Stock fotografie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85801" y="2166492"/>
            <a:ext cx="4497827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63747A4-AE73-4645-96BE-DD9BA2CFEDD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5907" y="2166491"/>
            <a:ext cx="2816474" cy="3311525"/>
          </a:xfrm>
          <a:prstGeom prst="rect">
            <a:avLst/>
          </a:prstGeom>
        </p:spPr>
      </p:pic>
      <p:pic>
        <p:nvPicPr>
          <p:cNvPr id="6146" name="Picture 2" descr="💣 Bomb Emoji: Meaning &amp; Us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67" y="615030"/>
            <a:ext cx="2052869" cy="2052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33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796" y="456457"/>
            <a:ext cx="9628632" cy="1362113"/>
          </a:xfrm>
        </p:spPr>
        <p:txBody>
          <a:bodyPr/>
          <a:lstStyle/>
          <a:p>
            <a:r>
              <a:rPr lang="cs-CZ" dirty="0" smtClean="0">
                <a:solidFill>
                  <a:schemeClr val="bg2"/>
                </a:solidFill>
              </a:rPr>
              <a:t>Jenže 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2052" name="Picture 4" descr="https://i.pinimg.com/736x/00/d6/cf/00d6cfab72975d2de133c777c95382c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95" y="141119"/>
            <a:ext cx="572754" cy="91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☝ - 화이트 위로 포인팅 색인 Emoji (Index Pointing Up) 📖 Emoji의 의미 ✂ 복사 &amp; 📋 붙여넣기  (◕‿◕) SYMBL"/>
          <p:cNvSpPr>
            <a:spLocks noChangeAspect="1" noChangeArrowheads="1"/>
          </p:cNvSpPr>
          <p:nvPr/>
        </p:nvSpPr>
        <p:spPr bwMode="auto">
          <a:xfrm>
            <a:off x="5180156" y="3180628"/>
            <a:ext cx="1492967" cy="149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99213" y="1159820"/>
            <a:ext cx="667459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chivo" pitchFamily="2" charset="-18"/>
                <a:cs typeface="Archivo" pitchFamily="2" charset="-18"/>
              </a:rPr>
              <a:t>ABY MOHLO DÍTĚ ČÍST, POTŘEBUJE</a:t>
            </a:r>
          </a:p>
          <a:p>
            <a:endParaRPr lang="cs-CZ" sz="2400" dirty="0" smtClean="0">
              <a:latin typeface="+mj-lt"/>
            </a:endParaRPr>
          </a:p>
          <a:p>
            <a:endParaRPr lang="cs-CZ" sz="24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chivo" pitchFamily="2" charset="-18"/>
                <a:cs typeface="Archivo" pitchFamily="2" charset="-18"/>
              </a:rPr>
              <a:t>slovní zásobu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chivo" pitchFamily="2" charset="-18"/>
                <a:cs typeface="Archivo" pitchFamily="2" charset="-18"/>
              </a:rPr>
              <a:t>gramatickou stránku jazyka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chivo" pitchFamily="2" charset="-18"/>
                <a:cs typeface="Archivo" pitchFamily="2" charset="-18"/>
              </a:rPr>
              <a:t>fonologické povědomí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chivo" pitchFamily="2" charset="-18"/>
                <a:cs typeface="Archivo" pitchFamily="2" charset="-18"/>
              </a:rPr>
              <a:t>zrakové vnímání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chivo" pitchFamily="2" charset="-18"/>
                <a:cs typeface="Archivo" pitchFamily="2" charset="-18"/>
              </a:rPr>
              <a:t>výslovnost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6" name="AutoShape 6" descr="https://www.agatinsvet.cz/content/images/product/list/6770.jpg"/>
          <p:cNvSpPr>
            <a:spLocks noChangeAspect="1" noChangeArrowheads="1"/>
          </p:cNvSpPr>
          <p:nvPr/>
        </p:nvSpPr>
        <p:spPr bwMode="auto">
          <a:xfrm>
            <a:off x="155575" y="-685800"/>
            <a:ext cx="1543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https://www.agatinsvet.cz/content/images/product/list/6770.jpg"/>
          <p:cNvSpPr>
            <a:spLocks noChangeAspect="1" noChangeArrowheads="1"/>
          </p:cNvSpPr>
          <p:nvPr/>
        </p:nvSpPr>
        <p:spPr bwMode="auto">
          <a:xfrm>
            <a:off x="307975" y="-533400"/>
            <a:ext cx="1543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Čtení dětem: malý rituál s velkou mocí | Albi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679" y="3757285"/>
            <a:ext cx="2695044" cy="18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9181" y="495343"/>
            <a:ext cx="289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chivo" pitchFamily="2" charset="-18"/>
                <a:cs typeface="Archivo" pitchFamily="2" charset="-18"/>
              </a:rPr>
              <a:t>Jenže</a:t>
            </a:r>
            <a:endParaRPr lang="cs-CZ" dirty="0">
              <a:latin typeface="Archivo" pitchFamily="2" charset="-18"/>
              <a:cs typeface="Archivo" pitchFamily="2" charset="-1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132677" y="1439252"/>
            <a:ext cx="491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Archivo" pitchFamily="2" charset="-18"/>
                <a:cs typeface="Archivo" pitchFamily="2" charset="-18"/>
              </a:rPr>
              <a:t>one</a:t>
            </a:r>
            <a:r>
              <a:rPr lang="cs-CZ" dirty="0" smtClean="0">
                <a:latin typeface="Archivo" pitchFamily="2" charset="-18"/>
                <a:cs typeface="Archivo" pitchFamily="2" charset="-18"/>
              </a:rPr>
              <a:t> </a:t>
            </a:r>
            <a:r>
              <a:rPr lang="cs-CZ" dirty="0" err="1" smtClean="0">
                <a:latin typeface="Archivo" pitchFamily="2" charset="-18"/>
                <a:cs typeface="Archivo" pitchFamily="2" charset="-18"/>
              </a:rPr>
              <a:t>two</a:t>
            </a:r>
            <a:r>
              <a:rPr lang="cs-CZ" dirty="0" smtClean="0">
                <a:latin typeface="Archivo" pitchFamily="2" charset="-18"/>
                <a:cs typeface="Archivo" pitchFamily="2" charset="-18"/>
              </a:rPr>
              <a:t> </a:t>
            </a:r>
            <a:r>
              <a:rPr lang="cs-CZ" dirty="0" err="1" smtClean="0">
                <a:latin typeface="Archivo" pitchFamily="2" charset="-18"/>
                <a:cs typeface="Archivo" pitchFamily="2" charset="-18"/>
              </a:rPr>
              <a:t>three</a:t>
            </a:r>
            <a:r>
              <a:rPr lang="cs-CZ" dirty="0" smtClean="0">
                <a:latin typeface="Archivo" pitchFamily="2" charset="-18"/>
                <a:cs typeface="Archivo" pitchFamily="2" charset="-18"/>
              </a:rPr>
              <a:t> </a:t>
            </a:r>
            <a:r>
              <a:rPr lang="cs-CZ" dirty="0" err="1" smtClean="0">
                <a:latin typeface="Archivo" pitchFamily="2" charset="-18"/>
                <a:cs typeface="Archivo" pitchFamily="2" charset="-18"/>
              </a:rPr>
              <a:t>four</a:t>
            </a:r>
            <a:endParaRPr lang="cs-CZ" dirty="0">
              <a:latin typeface="Archivo" pitchFamily="2" charset="-18"/>
              <a:cs typeface="Archivo" pitchFamily="2" charset="-1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72719" y="1219200"/>
            <a:ext cx="4202130" cy="42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39" y="1969930"/>
            <a:ext cx="5625173" cy="6229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40" y="4228974"/>
            <a:ext cx="2244581" cy="61947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786277" y="3017859"/>
            <a:ext cx="555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chivo" pitchFamily="2" charset="-18"/>
                <a:cs typeface="Archivo" pitchFamily="2" charset="-18"/>
              </a:rPr>
              <a:t>Někteří psi milují vodu. Když vidí pána, hned by do něj chtěli štěkat.</a:t>
            </a:r>
            <a:endParaRPr lang="cs-CZ" dirty="0">
              <a:latin typeface="Archivo" pitchFamily="2" charset="-18"/>
              <a:cs typeface="Archivo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134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77" y="395301"/>
            <a:ext cx="8817923" cy="775729"/>
          </a:xfrm>
        </p:spPr>
        <p:txBody>
          <a:bodyPr>
            <a:normAutofit fontScale="90000"/>
          </a:bodyPr>
          <a:lstStyle/>
          <a:p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Picture 10" descr="Povíš mi to? 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5680" y="357695"/>
            <a:ext cx="1497923" cy="19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img-cloud.megaknihy.cz/4816437-original/257033601839f623133896c95eb2f535/zvanda-a-melivo-cviceni-na-rozvoj-slovni-zasob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82" y="2441311"/>
            <a:ext cx="1698873" cy="184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img-cloud.megaknihy.cz/173037-original/f3576587d22a5b0509c75658ecdf40e4/pohadky-k-povidani-s-jednoduchymi-ukoly-pro-rozvoj-reci-a-dalsich-dovednos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5" y="2573090"/>
            <a:ext cx="1837517" cy="260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Pohádky a bajky k povídání Rubi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874" y="2065642"/>
            <a:ext cx="1599158" cy="22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s://img-cloud.megaknihy.cz/4359886-original/ed5ea788fb5a333930a3e54b3b9ebdbf/fufi-a-jeji-kamaradi-cviceni-pro-rozvoj-rec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2" y="3875454"/>
            <a:ext cx="2428496" cy="169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g-cloud.megaknihy.cz/272219-original/be84731d1f2ca27a06bb762478730e38/neni-hlaska-jako-hlaska-pracovni-listy-pro-rozvoj-fonematickeho-sluch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81" y="395301"/>
            <a:ext cx="1299474" cy="187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-cloud.megaknihy.cz/25473057-original/6db0126115a7cf5f8242ed5059c73d55/rozvoj-reci-zvuky-a-slabik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6" y="525405"/>
            <a:ext cx="2536254" cy="17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ísmenkový detekti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419" y="4388815"/>
            <a:ext cx="2680185" cy="187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-cloud.megaknihy.cz/3303937-original/919e915f264b187e2f22fb7df289a0b8/logopedie-pro-nejmens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043988"/>
            <a:ext cx="1123200" cy="15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g-cloud.megaknihy.cz/3303937-original/919e915f264b187e2f22fb7df289a0b8/logopedie-pro-nejmens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09" y="4013065"/>
            <a:ext cx="1770638" cy="22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mg-cloud.megaknihy.cz/186541-original/302f6dea34cc9e0c012cf8b0e973839b/mluv-se-mnou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57" y="1016938"/>
            <a:ext cx="1817552" cy="26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adpis 1"/>
          <p:cNvSpPr txBox="1">
            <a:spLocks/>
          </p:cNvSpPr>
          <p:nvPr/>
        </p:nvSpPr>
        <p:spPr bwMode="black">
          <a:xfrm>
            <a:off x="9373533" y="333148"/>
            <a:ext cx="8817923" cy="775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Hlavní událos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Hlavní událos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í událos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1465</TotalTime>
  <Words>549</Words>
  <Application>Microsoft Office PowerPoint</Application>
  <PresentationFormat>Širokoúhlá obrazovka</PresentationFormat>
  <Paragraphs>139</Paragraphs>
  <Slides>16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Archivo</vt:lpstr>
      <vt:lpstr>Arial</vt:lpstr>
      <vt:lpstr>Calibri</vt:lpstr>
      <vt:lpstr>Impact</vt:lpstr>
      <vt:lpstr>Wingdings</vt:lpstr>
      <vt:lpstr>Hlavní událost</vt:lpstr>
      <vt:lpstr>Školní připravenost</vt:lpstr>
      <vt:lpstr>§ Novinky §</vt:lpstr>
      <vt:lpstr>Odklad povinné školní docházky</vt:lpstr>
      <vt:lpstr>Posouzení školní zralosti</vt:lpstr>
      <vt:lpstr>takto to vidí MŠMT </vt:lpstr>
      <vt:lpstr>Prezentace aplikace PowerPoint</vt:lpstr>
      <vt:lpstr>Prezentace aplikace PowerPoint</vt:lpstr>
      <vt:lpstr>Jenže </vt:lpstr>
      <vt:lpstr>Prezentace aplikace PowerPoint</vt:lpstr>
      <vt:lpstr>Aby mohlo dítě psát, potřebuje</vt:lpstr>
      <vt:lpstr>Prezentace aplikace PowerPoint</vt:lpstr>
      <vt:lpstr>Jenže</vt:lpstr>
      <vt:lpstr>Prezentace aplikace PowerPoint</vt:lpstr>
      <vt:lpstr>  </vt:lpstr>
      <vt:lpstr>Jak to tedy je?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připravenost</dc:title>
  <dc:creator>Žák</dc:creator>
  <cp:lastModifiedBy>Žák</cp:lastModifiedBy>
  <cp:revision>73</cp:revision>
  <dcterms:created xsi:type="dcterms:W3CDTF">2025-10-27T13:30:11Z</dcterms:created>
  <dcterms:modified xsi:type="dcterms:W3CDTF">2025-11-11T21:11:32Z</dcterms:modified>
</cp:coreProperties>
</file>